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8" r:id="rId6"/>
    <p:sldId id="260" r:id="rId7"/>
    <p:sldId id="261" r:id="rId8"/>
    <p:sldId id="267" r:id="rId9"/>
    <p:sldId id="273" r:id="rId10"/>
    <p:sldId id="274" r:id="rId11"/>
    <p:sldId id="269" r:id="rId12"/>
    <p:sldId id="262" r:id="rId13"/>
    <p:sldId id="264" r:id="rId14"/>
    <p:sldId id="270" r:id="rId15"/>
    <p:sldId id="266" r:id="rId16"/>
    <p:sldId id="272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Опрос жителей города Мыски :Вопрос 1</c:v>
                </c:pt>
              </c:strCache>
            </c:strRef>
          </c:tx>
          <c:explosion val="14"/>
          <c:dLbls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знают 1</c:v>
                </c:pt>
                <c:pt idx="1">
                  <c:v>знают 2 или более</c:v>
                </c:pt>
                <c:pt idx="2">
                  <c:v>не знают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13</c:v>
                </c:pt>
                <c:pt idx="1">
                  <c:v>13</c:v>
                </c:pt>
                <c:pt idx="2">
                  <c:v>74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15484201817162771"/>
          <c:w val="1"/>
          <c:h val="0.8435270591176102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Опрос жителей города Мыски: Вопрос 2</c:v>
                </c:pt>
              </c:strCache>
            </c:strRef>
          </c:tx>
          <c:dPt>
            <c:idx val="0"/>
            <c:explosion val="11"/>
          </c:dPt>
          <c:dPt>
            <c:idx val="1"/>
            <c:explosion val="22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>
                        <a:latin typeface="Times New Roman" pitchFamily="18" charset="0"/>
                        <a:cs typeface="Times New Roman" pitchFamily="18" charset="0"/>
                      </a:rPr>
                      <a:t>53</a:t>
                    </a:r>
                    <a:r>
                      <a:rPr lang="en-US"/>
                      <a:t>%</a:t>
                    </a:r>
                  </a:p>
                </c:rich>
              </c:tx>
              <c:showPercent val="1"/>
            </c:dLbl>
            <c:dLbl>
              <c:idx val="1"/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</c:dLbl>
            <c:dLbl>
              <c:idx val="2"/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</c:dLbl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знают 1</c:v>
                </c:pt>
                <c:pt idx="1">
                  <c:v>знают 2 и более</c:v>
                </c:pt>
                <c:pt idx="2">
                  <c:v>не знают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16</c:v>
                </c:pt>
                <c:pt idx="1">
                  <c:v>13</c:v>
                </c:pt>
                <c:pt idx="2">
                  <c:v>1.4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20789901262342209"/>
          <c:w val="1"/>
          <c:h val="0.7921009873765779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Опрос жителей города Мыски :Вопрос 3</c:v>
                </c:pt>
              </c:strCache>
            </c:strRef>
          </c:tx>
          <c:dPt>
            <c:idx val="0"/>
            <c:explosion val="27"/>
          </c:dPt>
          <c:dPt>
            <c:idx val="1"/>
            <c:explosion val="13"/>
          </c:dPt>
          <c:dPt>
            <c:idx val="2"/>
            <c:explosion val="15"/>
          </c:dPt>
          <c:dLbls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знают 1</c:v>
                </c:pt>
                <c:pt idx="1">
                  <c:v>знают 2 и более</c:v>
                </c:pt>
                <c:pt idx="2">
                  <c:v>не знают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16</c:v>
                </c:pt>
                <c:pt idx="1">
                  <c:v>7</c:v>
                </c:pt>
                <c:pt idx="2">
                  <c:v>77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5000"/>
            <a:lum/>
          </a:blip>
          <a:srcRect/>
          <a:stretch>
            <a:fillRect l="-30000" r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412776"/>
            <a:ext cx="7772400" cy="219010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>Электромагнитное излучение</a:t>
            </a:r>
            <a:b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700" b="1" i="1" dirty="0" smtClean="0">
                <a:latin typeface="Georgia" pitchFamily="18" charset="0"/>
              </a:rPr>
              <a:t>Учебный проект</a:t>
            </a:r>
            <a:r>
              <a:rPr lang="ru-RU" sz="2700" dirty="0" smtClean="0">
                <a:latin typeface="Georgia" pitchFamily="18" charset="0"/>
              </a:rPr>
              <a:t/>
            </a:r>
            <a:br>
              <a:rPr lang="ru-RU" sz="2700" dirty="0" smtClean="0">
                <a:latin typeface="Georgia" pitchFamily="18" charset="0"/>
              </a:rPr>
            </a:br>
            <a:endParaRPr lang="ru-RU" sz="27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4581128"/>
            <a:ext cx="6400800" cy="1752600"/>
          </a:xfrm>
        </p:spPr>
        <p:txBody>
          <a:bodyPr>
            <a:normAutofit fontScale="55000" lnSpcReduction="20000"/>
          </a:bodyPr>
          <a:lstStyle/>
          <a:p>
            <a:pPr algn="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Работу выполнили:</a:t>
            </a:r>
          </a:p>
          <a:p>
            <a:pPr algn="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Суслов Никита Михайлович </a:t>
            </a:r>
          </a:p>
          <a:p>
            <a:pPr algn="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ученик 8"б" класса </a:t>
            </a:r>
          </a:p>
          <a:p>
            <a:pPr algn="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Руководитель: </a:t>
            </a:r>
          </a:p>
          <a:p>
            <a:pPr algn="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Астафьева Е.А.,</a:t>
            </a:r>
          </a:p>
          <a:p>
            <a:pPr algn="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 учитель биологии.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</a:rPr>
              <a:t>Практический этап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ea typeface="Calibri"/>
                <a:cs typeface="Times New Roman"/>
              </a:rPr>
              <a:t>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ea typeface="Calibri"/>
                <a:cs typeface="Times New Roman"/>
              </a:rPr>
              <a:t>Подготовка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ea typeface="Calibri"/>
                <a:cs typeface="Times New Roman"/>
              </a:rPr>
              <a:t>опросника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ea typeface="Calibri"/>
                <a:cs typeface="Times New Roman"/>
              </a:rPr>
              <a:t> об электромагнитной энергии.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ea typeface="Calibri"/>
                <a:cs typeface="Times New Roman"/>
              </a:rPr>
              <a:t>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ea typeface="Calibri"/>
                <a:cs typeface="Times New Roman"/>
              </a:rPr>
              <a:t>Проведение опроса среди обучающихся старшими классами.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ea typeface="Calibri"/>
                <a:cs typeface="Times New Roman"/>
              </a:rPr>
              <a:t>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ea typeface="Calibri"/>
                <a:cs typeface="Times New Roman"/>
              </a:rPr>
              <a:t>Анализ опроса.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0" y="2258799"/>
          <a:ext cx="9144000" cy="4643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144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>
                <a:solidFill>
                  <a:srgbClr val="C00000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 Результаты опроса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Знаете </a:t>
            </a:r>
            <a:r>
              <a:rPr lang="ru-RU" dirty="0" smtClean="0"/>
              <a:t>ли вы о влиянии на организм электромагнитной энергии?</a:t>
            </a:r>
            <a:br>
              <a:rPr lang="ru-RU" dirty="0" smtClean="0"/>
            </a:br>
            <a:endParaRPr lang="ru-RU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57158" y="142873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Опрос жителей города Мыски: Вопрос</a:t>
            </a:r>
            <a:r>
              <a:rPr kumimoji="0" lang="ru-RU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1 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Знаете ли вы какие </a:t>
            </a:r>
            <a:r>
              <a:rPr lang="ru-RU" dirty="0" smtClean="0"/>
              <a:t>приборы излучают электромагнитные волны?</a:t>
            </a:r>
            <a:br>
              <a:rPr lang="ru-RU" dirty="0" smtClean="0"/>
            </a:b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Calibri" pitchFamily="34" charset="0"/>
                <a:cs typeface="Times New Roman" pitchFamily="18" charset="0"/>
              </a:rPr>
            </a:b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0" y="2500306"/>
          <a:ext cx="9144000" cy="4357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357422" y="2000240"/>
            <a:ext cx="6300774" cy="78579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1600" dirty="0" smtClean="0"/>
              <a:t>Опрос жителей города Мыски: Вопрос 2</a:t>
            </a:r>
            <a:endParaRPr lang="ru-RU" sz="16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714356"/>
            <a:ext cx="8072462" cy="121444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000" i="1" dirty="0" smtClean="0"/>
              <a:t>       </a:t>
            </a:r>
            <a:r>
              <a:rPr lang="ru-RU" sz="4000" dirty="0" smtClean="0"/>
              <a:t>Знаете </a:t>
            </a:r>
            <a:r>
              <a:rPr lang="ru-RU" sz="4000" dirty="0" smtClean="0"/>
              <a:t>ли вы как понизить электромагнитное излучение?</a:t>
            </a:r>
            <a:endParaRPr lang="ru-RU" sz="4000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4749" y="2509051"/>
          <a:ext cx="9144000" cy="4171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57158" y="1857364"/>
            <a:ext cx="8358246" cy="1071562"/>
          </a:xfrm>
        </p:spPr>
        <p:txBody>
          <a:bodyPr>
            <a:normAutofit/>
          </a:bodyPr>
          <a:lstStyle/>
          <a:p>
            <a:r>
              <a:rPr lang="ru-RU" sz="1400" dirty="0" smtClean="0"/>
              <a:t>Опрос жителей города Мыски :Вопрос 3</a:t>
            </a:r>
            <a:endParaRPr lang="ru-RU" sz="1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Заключительный этап</a:t>
            </a:r>
            <a:r>
              <a:rPr lang="ru-RU" dirty="0" smtClean="0">
                <a:latin typeface="Arial Black" pitchFamily="34" charset="0"/>
              </a:rPr>
              <a:t/>
            </a:r>
            <a:br>
              <a:rPr lang="ru-RU" dirty="0" smtClean="0">
                <a:latin typeface="Arial Black" pitchFamily="34" charset="0"/>
              </a:rPr>
            </a:b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Оформили результаты работы по проекту в электронном и печатном варианте.</a:t>
            </a:r>
          </a:p>
          <a:p>
            <a:pPr>
              <a:buFont typeface="Arial" charset="0"/>
              <a:buChar char="•"/>
              <a:defRPr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Проанализировали результаты опроса граждан города мыски;</a:t>
            </a:r>
          </a:p>
          <a:p>
            <a:pPr>
              <a:buFont typeface="Arial" charset="0"/>
              <a:buChar char="•"/>
              <a:defRPr/>
            </a:pP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Обработалии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  данные экспериментальной части и проанализировать его;</a:t>
            </a:r>
          </a:p>
          <a:p>
            <a:pPr>
              <a:buFont typeface="Arial" charset="0"/>
              <a:buChar char="•"/>
              <a:defRPr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Собрали, обработали и систематизировали информацию о методах определения и избавления от нитратов в домашних условиях.</a:t>
            </a:r>
          </a:p>
          <a:p>
            <a:pPr>
              <a:buFont typeface="Arial" charset="0"/>
              <a:buChar char="•"/>
              <a:defRPr/>
            </a:pP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Итоги поставленных задач: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-изучил интернет ресурсы</a:t>
            </a:r>
          </a:p>
          <a:p>
            <a:r>
              <a:rPr lang="ru-RU" dirty="0" smtClean="0"/>
              <a:t>А) Электромагнитное излучение дают приборы такие как </a:t>
            </a:r>
          </a:p>
          <a:p>
            <a:r>
              <a:rPr lang="ru-RU" dirty="0" smtClean="0"/>
              <a:t>микроволновые печи ,телефоны ,телевизоры и т.д.</a:t>
            </a:r>
          </a:p>
          <a:p>
            <a:r>
              <a:rPr lang="ru-RU" dirty="0" smtClean="0"/>
              <a:t>Б) Определил что само понятие электромагнитное излучение появилось не так давно.</a:t>
            </a:r>
          </a:p>
          <a:p>
            <a:r>
              <a:rPr lang="ru-RU" dirty="0" smtClean="0"/>
              <a:t>В)Электромагнитное излучение пагубно влияет на организм человека.</a:t>
            </a:r>
          </a:p>
          <a:p>
            <a:r>
              <a:rPr lang="ru-RU" dirty="0" smtClean="0"/>
              <a:t>Г)Существуют приемы по снижению электромагнитного излучения на организм человека.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Этап подведения итогов</a:t>
            </a:r>
            <a:r>
              <a:rPr lang="ru-RU" b="1" kern="0" dirty="0" smtClean="0">
                <a:solidFill>
                  <a:srgbClr val="C00000"/>
                </a:solidFill>
                <a:latin typeface="Georgia" pitchFamily="18" charset="0"/>
              </a:rPr>
              <a:t/>
            </a:r>
            <a:br>
              <a:rPr lang="ru-RU" b="1" kern="0" dirty="0" smtClean="0">
                <a:solidFill>
                  <a:srgbClr val="C00000"/>
                </a:solidFill>
                <a:latin typeface="Georgia" pitchFamily="18" charset="0"/>
              </a:rPr>
            </a:br>
            <a:endParaRPr lang="ru-RU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08720"/>
            <a:ext cx="8291264" cy="2404864"/>
          </a:xfrm>
        </p:spPr>
        <p:txBody>
          <a:bodyPr/>
          <a:lstStyle/>
          <a:p>
            <a:pPr marL="342900" indent="-342900" eaLnBrk="1" hangingPunct="1">
              <a:lnSpc>
                <a:spcPct val="10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ru-RU" b="1" kern="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Выполнили самоанализ своей работы;</a:t>
            </a:r>
          </a:p>
          <a:p>
            <a:pPr marL="342900" indent="-342900" eaLnBrk="1" hangingPunct="1">
              <a:lnSpc>
                <a:spcPct val="10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ru-RU" b="1" kern="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Обсудили дальнейшие направления развития проекта</a:t>
            </a:r>
          </a:p>
          <a:p>
            <a:pPr>
              <a:buFont typeface="Arial" charset="0"/>
              <a:buChar char="•"/>
              <a:defRPr/>
            </a:pPr>
            <a:endParaRPr lang="ru-RU" dirty="0"/>
          </a:p>
        </p:txBody>
      </p:sp>
      <p:pic>
        <p:nvPicPr>
          <p:cNvPr id="19458" name="Picture 2" descr="https://i10.fotocdn.net/s32/146/public_pin_m/8/275552859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3068960"/>
            <a:ext cx="3530947" cy="3609145"/>
          </a:xfrm>
          <a:prstGeom prst="rect">
            <a:avLst/>
          </a:prstGeom>
          <a:noFill/>
          <a:effectLst>
            <a:softEdge rad="63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2714620"/>
            <a:ext cx="7786742" cy="21256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/>
              <a:t> </a:t>
            </a:r>
            <a:r>
              <a:rPr lang="ru-RU" sz="4000" b="1" dirty="0" smtClean="0"/>
              <a:t> </a:t>
            </a:r>
            <a:r>
              <a:rPr lang="ru-RU" sz="4000" b="1" dirty="0" smtClean="0"/>
              <a:t>Готов ответить на ваши вопросы.</a:t>
            </a:r>
            <a:endParaRPr lang="ru-RU" sz="4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elektromagnitnye-izluchenija-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1628800"/>
            <a:ext cx="5472608" cy="4177424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268760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>Проблема: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негативное влияние электромагнитной энергии на организм человека</a:t>
            </a:r>
            <a:r>
              <a:rPr lang="ru-RU" dirty="0" smtClean="0">
                <a:latin typeface="Georgia" pitchFamily="18" charset="0"/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hello_html_m32273fef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635896" y="2852936"/>
            <a:ext cx="5238680" cy="3715726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u="sng" dirty="0" smtClean="0">
                <a:solidFill>
                  <a:srgbClr val="C00000"/>
                </a:solidFill>
                <a:latin typeface="Georgia" pitchFamily="18" charset="0"/>
              </a:rPr>
              <a:t>Цель</a:t>
            </a:r>
            <a:r>
              <a:rPr lang="en-US" b="1" u="sng" dirty="0" smtClean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ru-RU" b="1" u="sng" dirty="0" smtClean="0">
                <a:solidFill>
                  <a:srgbClr val="C00000"/>
                </a:solidFill>
                <a:latin typeface="Georgia" pitchFamily="18" charset="0"/>
              </a:rPr>
              <a:t>:рассказать людям о </a:t>
            </a:r>
            <a:r>
              <a:rPr lang="ru-RU" b="1" u="sng" dirty="0" smtClean="0">
                <a:solidFill>
                  <a:srgbClr val="C00000"/>
                </a:solidFill>
                <a:latin typeface="Georgia" pitchFamily="18" charset="0"/>
              </a:rPr>
              <a:t>электромагнитной энергии по подробнее</a:t>
            </a:r>
            <a:endParaRPr lang="ru-RU" b="1" u="sng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525963"/>
          </a:xfrm>
        </p:spPr>
        <p:txBody>
          <a:bodyPr/>
          <a:lstStyle/>
          <a:p>
            <a:r>
              <a:rPr lang="ru-RU" u="sng" dirty="0" smtClean="0">
                <a:solidFill>
                  <a:srgbClr val="C00000"/>
                </a:solidFill>
                <a:latin typeface="Georgia" pitchFamily="18" charset="0"/>
              </a:rPr>
              <a:t>Задачи </a:t>
            </a:r>
            <a:r>
              <a:rPr lang="ru-RU" u="sng" dirty="0" smtClean="0">
                <a:solidFill>
                  <a:srgbClr val="C00000"/>
                </a:solidFill>
                <a:latin typeface="Georgia" pitchFamily="18" charset="0"/>
              </a:rPr>
              <a:t>: </a:t>
            </a:r>
          </a:p>
          <a:p>
            <a:r>
              <a:rPr lang="ru-RU" u="sng" dirty="0" smtClean="0">
                <a:solidFill>
                  <a:srgbClr val="C00000"/>
                </a:solidFill>
                <a:latin typeface="Georgia" pitchFamily="18" charset="0"/>
              </a:rPr>
              <a:t>1.Провести </a:t>
            </a:r>
            <a:r>
              <a:rPr lang="ru-RU" u="sng" dirty="0" err="1" smtClean="0">
                <a:solidFill>
                  <a:srgbClr val="C00000"/>
                </a:solidFill>
                <a:latin typeface="Georgia" pitchFamily="18" charset="0"/>
              </a:rPr>
              <a:t>опросник</a:t>
            </a:r>
            <a:r>
              <a:rPr lang="ru-RU" u="sng" dirty="0" smtClean="0">
                <a:solidFill>
                  <a:srgbClr val="C00000"/>
                </a:solidFill>
                <a:latin typeface="Georgia" pitchFamily="18" charset="0"/>
              </a:rPr>
              <a:t>.</a:t>
            </a:r>
          </a:p>
          <a:p>
            <a:r>
              <a:rPr lang="ru-RU" u="sng" dirty="0" smtClean="0">
                <a:solidFill>
                  <a:srgbClr val="C00000"/>
                </a:solidFill>
                <a:latin typeface="Georgia" pitchFamily="18" charset="0"/>
              </a:rPr>
              <a:t>2.Подвести итоги, и подготовить доклад с презентацией в которой будет описано все о электромагнитной энергии.</a:t>
            </a:r>
          </a:p>
          <a:p>
            <a:r>
              <a:rPr lang="ru-RU" u="sng" dirty="0" smtClean="0">
                <a:solidFill>
                  <a:srgbClr val="C00000"/>
                </a:solidFill>
                <a:latin typeface="Georgia" pitchFamily="18" charset="0"/>
              </a:rPr>
              <a:t>3.Приготовить брошюру в которой будет кратко написана эта информация.</a:t>
            </a:r>
            <a:endParaRPr lang="ru-RU" u="sng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3875" y="835025"/>
            <a:ext cx="7886700" cy="1325563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План работы над проектом</a:t>
            </a:r>
            <a:r>
              <a:rPr lang="ru-RU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/>
            </a:r>
            <a:br>
              <a:rPr lang="ru-RU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</a:br>
            <a:r>
              <a:rPr lang="ru-RU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/>
            </a:r>
            <a:br>
              <a:rPr lang="ru-RU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Организационный этап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Подготовительный этап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Практический этап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Заключительный этап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Этап подведения итогов</a:t>
            </a:r>
          </a:p>
          <a:p>
            <a:pPr>
              <a:buFont typeface="Arial" charset="0"/>
              <a:buChar char="•"/>
              <a:defRPr/>
            </a:pPr>
            <a:endParaRPr lang="ru-RU" dirty="0">
              <a:solidFill>
                <a:schemeClr val="tx2">
                  <a:lumMod val="50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>Этапы работы над проектом</a:t>
            </a:r>
            <a:endParaRPr lang="ru-RU" b="1" dirty="0">
              <a:solidFill>
                <a:srgbClr val="C00000"/>
              </a:solidFill>
              <a:latin typeface="Georgia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764110"/>
          <a:ext cx="8784975" cy="5022344"/>
        </p:xfrm>
        <a:graphic>
          <a:graphicData uri="http://schemas.openxmlformats.org/drawingml/2006/table">
            <a:tbl>
              <a:tblPr/>
              <a:tblGrid>
                <a:gridCol w="329673"/>
                <a:gridCol w="1547456"/>
                <a:gridCol w="4944251"/>
                <a:gridCol w="1963595"/>
              </a:tblGrid>
              <a:tr h="434784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№ </a:t>
                      </a:r>
                      <a:endParaRPr lang="ru-RU" sz="20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33757" marR="33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Этапы проекта </a:t>
                      </a:r>
                      <a:endParaRPr lang="ru-RU" sz="20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33757" marR="33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Содержание этапа</a:t>
                      </a:r>
                      <a:endParaRPr lang="ru-RU" sz="20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33757" marR="33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Сроки </a:t>
                      </a:r>
                      <a:endParaRPr lang="ru-RU" sz="2000" b="1">
                        <a:solidFill>
                          <a:schemeClr val="tx2">
                            <a:lumMod val="50000"/>
                          </a:schemeClr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33757" marR="33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9467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 b="1">
                        <a:solidFill>
                          <a:schemeClr val="tx2">
                            <a:lumMod val="50000"/>
                          </a:schemeClr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33757" marR="33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Организационный </a:t>
                      </a:r>
                      <a:endParaRPr lang="ru-RU" sz="20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33757" marR="33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111125" algn="l"/>
                          <a:tab pos="457200" algn="l"/>
                        </a:tabLst>
                      </a:pPr>
                      <a:r>
                        <a:rPr lang="ru-RU" sz="20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Ознакомление с особенностями  выполнения  исследовательской проектной работы;</a:t>
                      </a:r>
                      <a:endParaRPr lang="ru-RU" sz="20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111125" algn="l"/>
                          <a:tab pos="457200" algn="l"/>
                        </a:tabLst>
                      </a:pPr>
                      <a:r>
                        <a:rPr lang="ru-RU" sz="20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Формулировка названия, актуальности, постановка цели и задач.</a:t>
                      </a:r>
                      <a:endParaRPr lang="ru-RU" sz="20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33757" marR="33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20.11.2018-01.12.2018</a:t>
                      </a:r>
                      <a:endParaRPr lang="ru-RU" sz="20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33757" marR="33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2644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 b="1">
                        <a:solidFill>
                          <a:schemeClr val="tx2">
                            <a:lumMod val="50000"/>
                          </a:schemeClr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33757" marR="33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Подготовительный </a:t>
                      </a:r>
                      <a:endParaRPr lang="ru-RU" sz="2000" b="1">
                        <a:solidFill>
                          <a:schemeClr val="tx2">
                            <a:lumMod val="50000"/>
                          </a:schemeClr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33757" marR="33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129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• Выяснить что такое электромагнитная энергия.</a:t>
                      </a:r>
                      <a:endParaRPr lang="ru-RU" sz="20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33757" marR="33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02.12.201</a:t>
                      </a:r>
                      <a:r>
                        <a:rPr lang="en-US" sz="20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8</a:t>
                      </a:r>
                      <a:endParaRPr lang="ru-RU" sz="20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33757" marR="33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4344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b="1">
                        <a:solidFill>
                          <a:schemeClr val="tx2">
                            <a:lumMod val="50000"/>
                          </a:schemeClr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33757" marR="33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Практический </a:t>
                      </a:r>
                      <a:endParaRPr lang="ru-RU" sz="20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33757" marR="33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Calibri"/>
                          <a:cs typeface="Times New Roman"/>
                        </a:rPr>
                        <a:t>• Подготовка </a:t>
                      </a:r>
                      <a:r>
                        <a:rPr lang="ru-RU" sz="2000" b="1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Calibri"/>
                          <a:cs typeface="Times New Roman"/>
                        </a:rPr>
                        <a:t>опросника</a:t>
                      </a:r>
                      <a:r>
                        <a:rPr lang="ru-RU" sz="20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Calibri"/>
                          <a:cs typeface="Times New Roman"/>
                        </a:rPr>
                        <a:t> об электромагнитной энергии.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Calibri"/>
                          <a:cs typeface="Times New Roman"/>
                        </a:rPr>
                        <a:t>• Проведение опроса среди обучающихся старшими классами.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Calibri"/>
                          <a:cs typeface="Times New Roman"/>
                        </a:rPr>
                        <a:t>• Анализ опроса.</a:t>
                      </a:r>
                    </a:p>
                  </a:txBody>
                  <a:tcPr marL="33757" marR="33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03.12.201</a:t>
                      </a:r>
                      <a:r>
                        <a:rPr lang="en-US" sz="20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ru-RU" sz="20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-10.12.201</a:t>
                      </a:r>
                      <a:r>
                        <a:rPr lang="en-US" sz="20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8</a:t>
                      </a:r>
                      <a:endParaRPr lang="ru-RU" sz="20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11.12.201</a:t>
                      </a:r>
                      <a:r>
                        <a:rPr lang="en-US" sz="20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ru-RU" sz="20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-25.12.201</a:t>
                      </a:r>
                      <a:r>
                        <a:rPr lang="en-US" sz="20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8</a:t>
                      </a:r>
                      <a:endParaRPr lang="ru-RU" sz="20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26.12.201</a:t>
                      </a:r>
                      <a:r>
                        <a:rPr lang="en-US" sz="20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ru-RU" sz="20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-31.12.201</a:t>
                      </a:r>
                      <a:r>
                        <a:rPr lang="en-US" sz="20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8</a:t>
                      </a:r>
                      <a:endParaRPr lang="ru-RU" sz="20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33757" marR="33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659338"/>
        </p:xfrm>
        <a:graphic>
          <a:graphicData uri="http://schemas.openxmlformats.org/drawingml/2006/table">
            <a:tbl>
              <a:tblPr/>
              <a:tblGrid>
                <a:gridCol w="779881"/>
                <a:gridCol w="1832690"/>
                <a:gridCol w="4459759"/>
                <a:gridCol w="2071670"/>
              </a:tblGrid>
              <a:tr h="898618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№ </a:t>
                      </a:r>
                      <a:endParaRPr lang="ru-RU" sz="18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37595" marR="37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Этапы проекта </a:t>
                      </a:r>
                      <a:endParaRPr lang="ru-RU" sz="18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37595" marR="37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Содержание этапа</a:t>
                      </a:r>
                      <a:endParaRPr lang="ru-RU" sz="18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37595" marR="37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Сроки </a:t>
                      </a:r>
                      <a:endParaRPr lang="ru-RU" sz="1800" b="1">
                        <a:solidFill>
                          <a:schemeClr val="tx2">
                            <a:lumMod val="50000"/>
                          </a:schemeClr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37595" marR="37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9943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4 </a:t>
                      </a:r>
                      <a:endParaRPr lang="ru-RU" sz="18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37595" marR="37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Заключительный </a:t>
                      </a:r>
                      <a:endParaRPr lang="ru-RU" sz="18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37595" marR="37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111125" algn="l"/>
                          <a:tab pos="457200" algn="l"/>
                        </a:tabLst>
                      </a:pPr>
                      <a:r>
                        <a:rPr lang="ru-RU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Подготовка текста с </a:t>
                      </a:r>
                      <a:r>
                        <a:rPr lang="ru-RU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Calibri"/>
                          <a:cs typeface="Times New Roman"/>
                        </a:rPr>
                        <a:t>информацией о влиянии электромагнитной энергии на организм человека и способах его снижения,</a:t>
                      </a:r>
                      <a:r>
                        <a:rPr lang="ru-RU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 презентации к выступлению по теме проекта;</a:t>
                      </a:r>
                      <a:endParaRPr lang="ru-RU" sz="18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111125" algn="l"/>
                          <a:tab pos="457200" algn="l"/>
                        </a:tabLst>
                      </a:pPr>
                      <a:r>
                        <a:rPr lang="ru-RU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Подготовка выступления по теме проекта;</a:t>
                      </a:r>
                      <a:endParaRPr lang="ru-RU" sz="18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111125" algn="l"/>
                          <a:tab pos="457200" algn="l"/>
                        </a:tabLst>
                      </a:pPr>
                      <a:r>
                        <a:rPr lang="ru-RU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Распространение рекомендаций среди жителей города.</a:t>
                      </a:r>
                      <a:endParaRPr lang="ru-RU" sz="18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37595" marR="37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01.01.201</a:t>
                      </a:r>
                      <a:r>
                        <a:rPr lang="en-US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ru-RU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-15.01.201</a:t>
                      </a:r>
                      <a:r>
                        <a:rPr lang="en-US" sz="18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ru-RU" sz="18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 16.01.201</a:t>
                      </a:r>
                      <a:r>
                        <a:rPr lang="en-US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ru-RU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-25.01.201</a:t>
                      </a:r>
                      <a:r>
                        <a:rPr lang="en-US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37595" marR="37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3729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5 </a:t>
                      </a:r>
                      <a:endParaRPr lang="ru-RU" sz="1800" b="1">
                        <a:solidFill>
                          <a:schemeClr val="tx2">
                            <a:lumMod val="50000"/>
                          </a:schemeClr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37595" marR="37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Подведение итогов</a:t>
                      </a:r>
                      <a:endParaRPr lang="ru-RU" sz="1800" b="1">
                        <a:solidFill>
                          <a:schemeClr val="tx2">
                            <a:lumMod val="50000"/>
                          </a:schemeClr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37595" marR="37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111125" algn="l"/>
                          <a:tab pos="457200" algn="l"/>
                        </a:tabLst>
                      </a:pPr>
                      <a:r>
                        <a:rPr lang="ru-RU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Выполнение самоанализа своей работы;</a:t>
                      </a:r>
                      <a:endParaRPr lang="ru-RU" sz="18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111125" algn="l"/>
                          <a:tab pos="457200" algn="l"/>
                        </a:tabLst>
                      </a:pPr>
                      <a:r>
                        <a:rPr lang="ru-RU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Обсуждение дальнейших направлений развития проекта.</a:t>
                      </a:r>
                      <a:endParaRPr lang="ru-RU" sz="18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37595" marR="37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26.01.201</a:t>
                      </a:r>
                      <a:r>
                        <a:rPr lang="en-US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ru-RU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-30.01.201</a:t>
                      </a:r>
                      <a:r>
                        <a:rPr lang="en-US" sz="1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37595" marR="37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</a:rPr>
              <a:t>Организационный этап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fontAlgn="base">
              <a:buFont typeface="Arial"/>
              <a:buChar char="•"/>
              <a:tabLst>
                <a:tab pos="111125" algn="l"/>
                <a:tab pos="457200" algn="l"/>
              </a:tabLst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ea typeface="Times New Roman"/>
                <a:cs typeface="Times New Roman"/>
              </a:rPr>
              <a:t>Ознакомление с особенностями  выполнения  исследовательской проектной работы;</a:t>
            </a:r>
            <a:endParaRPr lang="ru-RU" b="1" dirty="0" smtClean="0">
              <a:solidFill>
                <a:schemeClr val="tx2">
                  <a:lumMod val="50000"/>
                </a:schemeClr>
              </a:solidFill>
              <a:latin typeface="Georgia" pitchFamily="18" charset="0"/>
              <a:ea typeface="Calibri"/>
              <a:cs typeface="Times New Roman"/>
            </a:endParaRPr>
          </a:p>
          <a:p>
            <a:pPr lvl="1" fontAlgn="base">
              <a:buFont typeface="Arial"/>
              <a:buChar char="•"/>
              <a:tabLst>
                <a:tab pos="111125" algn="l"/>
                <a:tab pos="457200" algn="l"/>
              </a:tabLst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ea typeface="Times New Roman"/>
                <a:cs typeface="Times New Roman"/>
              </a:rPr>
              <a:t>Формулировка названия, актуальности, постановка цели и задач.</a:t>
            </a:r>
            <a:endParaRPr lang="ru-RU" b="1" dirty="0" smtClean="0">
              <a:solidFill>
                <a:schemeClr val="tx2">
                  <a:lumMod val="50000"/>
                </a:schemeClr>
              </a:solidFill>
              <a:latin typeface="Georgia" pitchFamily="18" charset="0"/>
              <a:ea typeface="Calibri"/>
              <a:cs typeface="Times New Roman"/>
            </a:endParaRPr>
          </a:p>
          <a:p>
            <a:endParaRPr lang="ru-RU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</a:rPr>
              <a:t>Подготовительный </a:t>
            </a:r>
            <a:r>
              <a:rPr lang="ru-RU" b="1" i="1" dirty="0" smtClean="0">
                <a:solidFill>
                  <a:srgbClr val="C00000"/>
                </a:solidFill>
              </a:rPr>
              <a:t>этап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smtClean="0"/>
              <a:t>-</a:t>
            </a:r>
            <a:r>
              <a:rPr lang="ru-RU" b="1" i="1" dirty="0" smtClean="0"/>
              <a:t>Нашли ,что такое </a:t>
            </a:r>
            <a:r>
              <a:rPr lang="ru-RU" b="1" i="1" dirty="0" err="1" smtClean="0"/>
              <a:t>элекртромагнитная</a:t>
            </a:r>
            <a:r>
              <a:rPr lang="ru-RU" b="1" i="1" dirty="0" smtClean="0"/>
              <a:t> энергия.</a:t>
            </a:r>
          </a:p>
          <a:p>
            <a:pPr>
              <a:buNone/>
            </a:pPr>
            <a:r>
              <a:rPr lang="ru-RU" b="1" i="1" dirty="0" smtClean="0"/>
              <a:t>-Собрали множество информации о её влиянии.</a:t>
            </a:r>
            <a:endParaRPr lang="ru-RU" b="1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441</Words>
  <Application>Microsoft Office PowerPoint</Application>
  <PresentationFormat>Экран (4:3)</PresentationFormat>
  <Paragraphs>90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Электромагнитное излучение Учебный проект </vt:lpstr>
      <vt:lpstr>Слайд 2</vt:lpstr>
      <vt:lpstr>Проблема: негативное влияние электромагнитной энергии на организм человека. </vt:lpstr>
      <vt:lpstr>Цель :рассказать людям о электромагнитной энергии по подробнее</vt:lpstr>
      <vt:lpstr>План работы над проектом  </vt:lpstr>
      <vt:lpstr>Этапы работы над проектом</vt:lpstr>
      <vt:lpstr>Слайд 7</vt:lpstr>
      <vt:lpstr>Организационный этап</vt:lpstr>
      <vt:lpstr>Подготовительный этап</vt:lpstr>
      <vt:lpstr>Практический этап</vt:lpstr>
      <vt:lpstr>  Результаты опроса  Знаете ли вы о влиянии на организм электромагнитной энергии? </vt:lpstr>
      <vt:lpstr>   Знаете ли вы какие приборы излучают электромагнитные волны?  </vt:lpstr>
      <vt:lpstr>Опрос жителей города Мыски :Вопрос 3</vt:lpstr>
      <vt:lpstr>Заключительный этап </vt:lpstr>
      <vt:lpstr>Итоги поставленных задач: </vt:lpstr>
      <vt:lpstr>Этап подведения итогов 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Электромагнитное излучение Учебный проект </dc:title>
  <dc:creator>v</dc:creator>
  <cp:lastModifiedBy> </cp:lastModifiedBy>
  <cp:revision>10</cp:revision>
  <dcterms:created xsi:type="dcterms:W3CDTF">2019-03-06T20:42:39Z</dcterms:created>
  <dcterms:modified xsi:type="dcterms:W3CDTF">2019-03-11T17:14:35Z</dcterms:modified>
</cp:coreProperties>
</file>