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93" r:id="rId4"/>
    <p:sldId id="291" r:id="rId5"/>
    <p:sldId id="258" r:id="rId6"/>
    <p:sldId id="294" r:id="rId7"/>
    <p:sldId id="295" r:id="rId8"/>
    <p:sldId id="296" r:id="rId9"/>
    <p:sldId id="297" r:id="rId10"/>
    <p:sldId id="259" r:id="rId11"/>
    <p:sldId id="286" r:id="rId12"/>
    <p:sldId id="274" r:id="rId13"/>
    <p:sldId id="270" r:id="rId14"/>
    <p:sldId id="271" r:id="rId15"/>
    <p:sldId id="262" r:id="rId16"/>
    <p:sldId id="287" r:id="rId17"/>
    <p:sldId id="263" r:id="rId18"/>
    <p:sldId id="273" r:id="rId19"/>
    <p:sldId id="264" r:id="rId20"/>
    <p:sldId id="292" r:id="rId21"/>
    <p:sldId id="266" r:id="rId22"/>
    <p:sldId id="265" r:id="rId23"/>
    <p:sldId id="288" r:id="rId24"/>
    <p:sldId id="279" r:id="rId25"/>
    <p:sldId id="276" r:id="rId26"/>
    <p:sldId id="268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2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жителей г. Мыски</a:t>
            </a:r>
          </a:p>
        </c:rich>
      </c:tx>
      <c:layout/>
      <c:overlay val="0"/>
    </c:title>
    <c:autoTitleDeleted val="0"/>
    <c:view3D>
      <c:rotX val="30"/>
      <c:rotY val="69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537037037037174E-2"/>
          <c:y val="0.35999187601549831"/>
          <c:w val="0.8240740740740754"/>
          <c:h val="0.543372703412073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опроса жителей г. Мыски</c:v>
                </c:pt>
              </c:strCache>
            </c:strRef>
          </c:tx>
          <c:explosion val="27"/>
          <c:dLbls>
            <c:dLbl>
              <c:idx val="0"/>
              <c:layout>
                <c:manualLayout>
                  <c:x val="9.7548362010304271E-2"/>
                  <c:y val="-0.1887478974087945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ru-RU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70 %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81790123456789"/>
                      <c:h val="0.1367940922186063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Знают только о Микробиологическом загрязнении жилых помещений</c:v>
                </c:pt>
                <c:pt idx="1">
                  <c:v>Знают два и более видов загрязнения жилых помещений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2400">
                <a:latin typeface="Georgia" panose="02040502050405020303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2400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F2230-45C7-4451-A6A1-4F77FF869417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8DECD-9189-47FD-986C-E72420D51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8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files.ru/preview/6230977/(&#1076;&#1072;&#1090;&#1072;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ПРОЕКТ\мое\Картинки\Экология дома\e`kogor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830"/>
            <a:ext cx="9144000" cy="69116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Экология жилища</a:t>
            </a:r>
            <a:endParaRPr lang="ru-RU" sz="6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268760"/>
            <a:ext cx="35237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Учебный проект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5277" y="4900136"/>
            <a:ext cx="57486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Работу выполнила: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обучающаяся 11 «А» класса МАОУ СОШ № 1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Михайлова Марина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Руководитель: 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Астафьева Е.А., учитель биологии</a:t>
            </a: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МАОУ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СОШ № 1</a:t>
            </a:r>
          </a:p>
          <a:p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967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dirty="0">
              <a:latin typeface="Calibr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3491" y="0"/>
            <a:ext cx="6486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Виды загрязнений</a:t>
            </a:r>
            <a:endParaRPr lang="ru-RU" sz="4400" b="1" i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98072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836712"/>
            <a:ext cx="53285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Химическое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Микробиологическое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Радиационное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Электромагнитное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Шумовое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Вибрационное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Освещенность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6390" name="Picture 6" descr="C:\Users\ucer\Desktop\мое\Картинки\Знаки опасность\Шу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1274" y="952289"/>
            <a:ext cx="2053451" cy="17197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K:\ПРОЕКТ\мое\Картинки\Химия\098ef76f199b36bc3bce37259fc464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764704"/>
            <a:ext cx="4176464" cy="26102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0"/>
            <a:ext cx="647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Химическое загрязнение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8436" name="Picture 4" descr="K:\ПРОЕКТ\мое\Картинки\Химия\ge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410" y="586408"/>
            <a:ext cx="3857571" cy="2880320"/>
          </a:xfrm>
          <a:prstGeom prst="rect">
            <a:avLst/>
          </a:prstGeom>
          <a:noFill/>
        </p:spPr>
      </p:pic>
      <p:pic>
        <p:nvPicPr>
          <p:cNvPr id="18437" name="Picture 5" descr="K:\ПРОЕКТ\мое\Картинки\Химия\images-cms-image-000006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4320479" cy="2592288"/>
          </a:xfrm>
          <a:prstGeom prst="rect">
            <a:avLst/>
          </a:prstGeom>
          <a:noFill/>
        </p:spPr>
      </p:pic>
      <p:pic>
        <p:nvPicPr>
          <p:cNvPr id="18440" name="Picture 8" descr="http://goodlinez.ru/userfiles/oboi-sor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7240" y="3911520"/>
            <a:ext cx="4516760" cy="29464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71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Исследование химических загрязнений           	квартиры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3312368" cy="6309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491880" y="3212976"/>
            <a:ext cx="1584176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172616"/>
            <a:ext cx="3436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Поливинилхлорид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1268760"/>
            <a:ext cx="3384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Стирол,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бензол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0509" y="4725144"/>
            <a:ext cx="3913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Толуол, ксилол, кадмий, свинец, поливинилхлорид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3168352" cy="1955001"/>
          </a:xfrm>
          <a:prstGeom prst="rect">
            <a:avLst/>
          </a:prstGeom>
        </p:spPr>
      </p:pic>
      <p:pic>
        <p:nvPicPr>
          <p:cNvPr id="12" name="Рисунок 11" descr="DSC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168352" cy="1955001"/>
          </a:xfrm>
          <a:prstGeom prst="rect">
            <a:avLst/>
          </a:prstGeom>
        </p:spPr>
      </p:pic>
      <p:pic>
        <p:nvPicPr>
          <p:cNvPr id="13" name="Рисунок 12" descr="DSC_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509120"/>
            <a:ext cx="3168352" cy="212155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3491880" y="1196752"/>
            <a:ext cx="1584176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491880" y="5301208"/>
            <a:ext cx="1584176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361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168352" cy="38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0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Изучение состава моющих средств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626" y="3771202"/>
            <a:ext cx="2441871" cy="28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" y="584775"/>
            <a:ext cx="3960440" cy="372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2880320" cy="34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16" y="258612"/>
            <a:ext cx="2664296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SC_0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056" y="2924944"/>
            <a:ext cx="4716016" cy="312359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236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DSC_0056.jpgда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2550125"/>
            <a:ext cx="2915816" cy="29383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0"/>
            <a:ext cx="716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Биологическое загрязнение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9460" name="Picture 4" descr="Картинки по запросу биологическое загрязн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856" y="646331"/>
            <a:ext cx="3888432" cy="2462675"/>
          </a:xfrm>
          <a:prstGeom prst="rect">
            <a:avLst/>
          </a:prstGeom>
          <a:noFill/>
        </p:spPr>
      </p:pic>
      <p:sp>
        <p:nvSpPr>
          <p:cNvPr id="19462" name="AutoShape 6" descr="Картинки по запросу бакте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Картинки по запросу бакте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na-kozhe-bakter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1288" y="2204864"/>
            <a:ext cx="4052712" cy="4032448"/>
          </a:xfrm>
          <a:prstGeom prst="rect">
            <a:avLst/>
          </a:prstGeom>
        </p:spPr>
      </p:pic>
      <p:pic>
        <p:nvPicPr>
          <p:cNvPr id="19466" name="Picture 10" descr="Картинки по запросу пы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1" y="3284984"/>
            <a:ext cx="4079776" cy="30598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Определение наличия клещей в постельных принадлежностях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573743ea56ca8154afe14b7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414562"/>
            <a:ext cx="2438400" cy="2438400"/>
          </a:xfrm>
        </p:spPr>
      </p:pic>
      <p:sp>
        <p:nvSpPr>
          <p:cNvPr id="5" name="TextBox 4"/>
          <p:cNvSpPr txBox="1"/>
          <p:nvPr/>
        </p:nvSpPr>
        <p:spPr>
          <a:xfrm>
            <a:off x="1115616" y="0"/>
            <a:ext cx="7067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Радиационное загрязнение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4" name="Picture 4" descr="http://otravilsja.ru/wp-content/uploads/2016/01/lyuboe-ioniziruyushhee-obluchenie-vliyaet-na-cheloveka-i-vse-zhiv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5074086" cy="3384376"/>
          </a:xfrm>
          <a:prstGeom prst="rect">
            <a:avLst/>
          </a:prstGeom>
          <a:noFill/>
        </p:spPr>
      </p:pic>
      <p:pic>
        <p:nvPicPr>
          <p:cNvPr id="20486" name="Picture 6" descr="Картинки по запросу радиац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6193" y="2917573"/>
            <a:ext cx="3237807" cy="3469079"/>
          </a:xfrm>
          <a:prstGeom prst="rect">
            <a:avLst/>
          </a:prstGeom>
          <a:noFill/>
        </p:spPr>
      </p:pic>
      <p:sp>
        <p:nvSpPr>
          <p:cNvPr id="20488" name="AutoShape 8" descr="Картинки по запросу ради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avatanplus.com/files/resources/mid/573743ea56ca8154afe14b7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573743ea56ca8154afe14b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6368" y="476672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0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832994"/>
            <a:ext cx="4392488" cy="2909310"/>
          </a:xfrm>
          <a:prstGeom prst="rect">
            <a:avLst/>
          </a:prstGeom>
        </p:spPr>
      </p:pic>
      <p:pic>
        <p:nvPicPr>
          <p:cNvPr id="9" name="Рисунок 8" descr="DSC_0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835930"/>
            <a:ext cx="4392488" cy="2909310"/>
          </a:xfrm>
          <a:prstGeom prst="rect">
            <a:avLst/>
          </a:prstGeom>
        </p:spPr>
      </p:pic>
      <p:pic>
        <p:nvPicPr>
          <p:cNvPr id="10" name="Рисунок 9" descr="DSC_0073.JPG"/>
          <p:cNvPicPr>
            <a:picLocks noChangeAspect="1"/>
          </p:cNvPicPr>
          <p:nvPr/>
        </p:nvPicPr>
        <p:blipFill rotWithShape="1">
          <a:blip r:embed="rId4" cstate="print"/>
          <a:srcRect l="15313" r="16927"/>
          <a:stretch/>
        </p:blipFill>
        <p:spPr>
          <a:xfrm>
            <a:off x="3563888" y="692696"/>
            <a:ext cx="3024336" cy="295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3648" y="0"/>
            <a:ext cx="5921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Измерение норм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СанПиН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0"/>
            <a:ext cx="8574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Электромагнитное загрязнение</a:t>
            </a:r>
          </a:p>
        </p:txBody>
      </p:sp>
      <p:pic>
        <p:nvPicPr>
          <p:cNvPr id="21514" name="Picture 10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620688"/>
            <a:ext cx="2951765" cy="3240360"/>
          </a:xfrm>
          <a:prstGeom prst="rect">
            <a:avLst/>
          </a:prstGeom>
          <a:noFill/>
        </p:spPr>
      </p:pic>
      <p:pic>
        <p:nvPicPr>
          <p:cNvPr id="21516" name="Picture 12" descr="Картинки по запросу электромагнитное поле влияние на челове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5472608" cy="2520280"/>
          </a:xfrm>
          <a:prstGeom prst="rect">
            <a:avLst/>
          </a:prstGeom>
          <a:noFill/>
        </p:spPr>
      </p:pic>
      <p:pic>
        <p:nvPicPr>
          <p:cNvPr id="21518" name="Picture 1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07328"/>
            <a:ext cx="7024664" cy="27325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454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772816"/>
            <a:ext cx="4032448" cy="42201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«Эко» – означает «дом», 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нашу сферу обитания. А сфера обитания – это в первую очередь наша квартира.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Рекомендации: «Как уменьшить воздействие электромагнитного излучения»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/>
            <a:r>
              <a:rPr lang="ru-RU" b="1" dirty="0" smtClean="0">
                <a:latin typeface="Georgia" panose="02040502050405020303" pitchFamily="18" charset="0"/>
              </a:rPr>
              <a:t>В </a:t>
            </a:r>
            <a:r>
              <a:rPr lang="ru-RU" b="1" dirty="0">
                <a:latin typeface="Georgia" panose="02040502050405020303" pitchFamily="18" charset="0"/>
              </a:rPr>
              <a:t>спальне не стоит устанавливать компьютер, “базу” для радиотелефона, а также включать на ночь устройства для подзарядки батарей и аккумуляторов;</a:t>
            </a:r>
          </a:p>
          <a:p>
            <a:pPr lvl="0" algn="just"/>
            <a:r>
              <a:rPr lang="ru-RU" b="1" dirty="0">
                <a:latin typeface="Georgia" panose="02040502050405020303" pitchFamily="18" charset="0"/>
              </a:rPr>
              <a:t>Телевизор, музыкальный центр, видеомагнитофон на ночь нужно выключать из электросети;</a:t>
            </a:r>
          </a:p>
          <a:p>
            <a:pPr lvl="0" algn="just"/>
            <a:r>
              <a:rPr lang="ru-RU" b="1" dirty="0">
                <a:latin typeface="Georgia" panose="02040502050405020303" pitchFamily="18" charset="0"/>
              </a:rPr>
              <a:t>Электронный будильник не должен стоять в изголовье;</a:t>
            </a:r>
          </a:p>
          <a:p>
            <a:pPr lvl="0" algn="just"/>
            <a:r>
              <a:rPr lang="ru-RU" b="1" dirty="0">
                <a:latin typeface="Georgia" panose="02040502050405020303" pitchFamily="18" charset="0"/>
              </a:rPr>
              <a:t>Мощность микроволновых печей может изменяться, потому время от времени нужно обращаться к мастеру, чтобы контролировать уровень излучения.</a:t>
            </a:r>
          </a:p>
          <a:p>
            <a:pPr algn="just"/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44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загрязнение-шума-17681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5552" y="3619341"/>
            <a:ext cx="1072896" cy="487680"/>
          </a:xfrm>
        </p:spPr>
      </p:pic>
      <p:sp>
        <p:nvSpPr>
          <p:cNvPr id="7" name="TextBox 6"/>
          <p:cNvSpPr txBox="1"/>
          <p:nvPr/>
        </p:nvSpPr>
        <p:spPr>
          <a:xfrm>
            <a:off x="1547664" y="0"/>
            <a:ext cx="6465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Шумовое загрязнение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3559" name="Picture 7" descr="C:\Users\ucer\Desktop\мое\Картинки\шум.загр\stopthenoi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445000" cy="3429000"/>
          </a:xfrm>
          <a:prstGeom prst="rect">
            <a:avLst/>
          </a:prstGeom>
          <a:noFill/>
        </p:spPr>
      </p:pic>
      <p:sp>
        <p:nvSpPr>
          <p:cNvPr id="23563" name="AutoShape 11" descr="Картинки по запросу шумовое загрязн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загрязнение-шума-17681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293096"/>
            <a:ext cx="4813723" cy="2188056"/>
          </a:xfrm>
          <a:prstGeom prst="rect">
            <a:avLst/>
          </a:prstGeom>
        </p:spPr>
      </p:pic>
      <p:pic>
        <p:nvPicPr>
          <p:cNvPr id="23567" name="Picture 15" descr="Картинки по запросу шумовое загрязнение окружающей сред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61048"/>
            <a:ext cx="3945439" cy="2880320"/>
          </a:xfrm>
          <a:prstGeom prst="rect">
            <a:avLst/>
          </a:prstGeom>
          <a:noFill/>
        </p:spPr>
      </p:pic>
      <p:pic>
        <p:nvPicPr>
          <p:cNvPr id="23569" name="Picture 17" descr="Картинки по запросу шу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764704"/>
            <a:ext cx="4212167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99792" y="0"/>
            <a:ext cx="397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Освещенность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1" name="Picture 3" descr="C:\Users\ucer\Desktop\мое\Картинки\Свет\lampa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4032448" cy="2681298"/>
          </a:xfrm>
          <a:prstGeom prst="rect">
            <a:avLst/>
          </a:prstGeom>
          <a:noFill/>
        </p:spPr>
      </p:pic>
      <p:pic>
        <p:nvPicPr>
          <p:cNvPr id="22532" name="Picture 4" descr="C:\Users\ucer\Desktop\мое\Картинки\Свет\light-bulb-228989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92696"/>
            <a:ext cx="4554294" cy="3024336"/>
          </a:xfrm>
          <a:prstGeom prst="rect">
            <a:avLst/>
          </a:prstGeom>
          <a:noFill/>
        </p:spPr>
      </p:pic>
      <p:pic>
        <p:nvPicPr>
          <p:cNvPr id="22533" name="Picture 5" descr="C:\Users\ucer\Desktop\мое\Картинки\Свет\2__DSC7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318370" cy="2880320"/>
          </a:xfrm>
          <a:prstGeom prst="rect">
            <a:avLst/>
          </a:prstGeom>
          <a:noFill/>
        </p:spPr>
      </p:pic>
      <p:pic>
        <p:nvPicPr>
          <p:cNvPr id="22534" name="Picture 6" descr="C:\Users\ucer\Desktop\мое\Картинки\Свет\255938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61048"/>
            <a:ext cx="4365104" cy="29100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cer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6120172" cy="4052714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-108520" y="0"/>
            <a:ext cx="91440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Определение освещенности жилого помещения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384995"/>
            <a:ext cx="4392488" cy="4737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 рекомендации, собранные в процессе подготовки проектной работы, мы оформили в печатный сборник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58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Проанализировав нашу деятельность над проектом, мы пришла к следующим выводам:</a:t>
            </a:r>
            <a:br>
              <a:rPr lang="ru-RU" sz="2400" b="1" i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400" b="1" i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4525963"/>
          </a:xfrm>
        </p:spPr>
        <p:txBody>
          <a:bodyPr>
            <a:noAutofit/>
          </a:bodyPr>
          <a:lstStyle/>
          <a:p>
            <a:pPr lvl="0"/>
            <a:r>
              <a:rPr lang="ru-RU" sz="2400" b="1" i="1" dirty="0" smtClean="0">
                <a:latin typeface="Georgia" pitchFamily="18" charset="0"/>
              </a:rPr>
              <a:t>Большинство граждан нашего города имеют слабые представления о типах загрязнения жилых помещений;</a:t>
            </a:r>
          </a:p>
          <a:p>
            <a:pPr lvl="0"/>
            <a:r>
              <a:rPr lang="ru-RU" sz="2400" b="1" i="1" dirty="0" smtClean="0">
                <a:latin typeface="Georgia" pitchFamily="18" charset="0"/>
              </a:rPr>
              <a:t>Современные дома - не самое безопасное место для жизни;</a:t>
            </a:r>
          </a:p>
          <a:p>
            <a:pPr lvl="0"/>
            <a:r>
              <a:rPr lang="ru-RU" sz="2400" b="1" i="1" dirty="0" smtClean="0">
                <a:latin typeface="Georgia" pitchFamily="18" charset="0"/>
              </a:rPr>
              <a:t>Для изучения на предмет безопасности жилых помещений необходимы сложные и не всегда доступные приборы;</a:t>
            </a:r>
          </a:p>
          <a:p>
            <a:pPr lvl="0"/>
            <a:r>
              <a:rPr lang="ru-RU" sz="2400" b="1" i="1" dirty="0" smtClean="0">
                <a:latin typeface="Georgia" pitchFamily="18" charset="0"/>
              </a:rPr>
              <a:t>Существуют альтернативные бытовые методы исследования жилых помещений;</a:t>
            </a:r>
          </a:p>
          <a:p>
            <a:pPr lvl="0"/>
            <a:r>
              <a:rPr lang="ru-RU" sz="2400" b="1" i="1" dirty="0" smtClean="0">
                <a:latin typeface="Georgia" pitchFamily="18" charset="0"/>
              </a:rPr>
              <a:t>Зная признаки проявления различных типов загрязнения жилых помещений и способы по их нейтрализации, можно значительно снизить их воздействие на здоровье человека;</a:t>
            </a:r>
          </a:p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         	</a:t>
            </a:r>
            <a:endParaRPr lang="ru-RU" sz="24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19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 descr="C:\Users\ucer\Desktop\мое\Картинки\Экология дома\wallpaper-5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764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476672"/>
            <a:ext cx="8544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Спасибо за внимание!</a:t>
            </a:r>
            <a:endParaRPr lang="ru-RU" sz="54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Список источников информации</a:t>
            </a:r>
            <a:b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036496" cy="5217443"/>
          </a:xfrm>
        </p:spPr>
        <p:txBody>
          <a:bodyPr>
            <a:noAutofit/>
          </a:bodyPr>
          <a:lstStyle/>
          <a:p>
            <a:pPr lvl="0"/>
            <a:r>
              <a:rPr lang="ru-RU" sz="1600" b="1" i="1" dirty="0" err="1" smtClean="0">
                <a:latin typeface="Georgia" pitchFamily="18" charset="0"/>
              </a:rPr>
              <a:t>Валщкин</a:t>
            </a:r>
            <a:r>
              <a:rPr lang="ru-RU" sz="1600" b="1" i="1" dirty="0" smtClean="0">
                <a:latin typeface="Georgia" pitchFamily="18" charset="0"/>
              </a:rPr>
              <a:t> С.П. , Все  о современном ремонте  [Электронный ресурс] </a:t>
            </a:r>
            <a:r>
              <a:rPr lang="en-US" sz="1600" b="1" i="1" dirty="0" smtClean="0">
                <a:latin typeface="Georgia" pitchFamily="18" charset="0"/>
              </a:rPr>
              <a:t>URL</a:t>
            </a:r>
            <a:r>
              <a:rPr lang="ru-RU" sz="1600" b="1" i="1" dirty="0" smtClean="0">
                <a:latin typeface="Georgia" pitchFamily="18" charset="0"/>
              </a:rPr>
              <a:t>: http://remont.ucoz.com/_o_remonte_i_stroitelstve/ (дата обращения 27.12.216)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Дубов А. П.  Экология жилища и здоровье человека. - Уфа: Слово, 1995. — 96 с.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Гигиенические требования к естественному, искусственному и совмещенному освещению жилых и общественных зданий. </a:t>
            </a:r>
            <a:r>
              <a:rPr lang="ru-RU" sz="1600" b="1" i="1" dirty="0" err="1" smtClean="0">
                <a:latin typeface="Georgia" pitchFamily="18" charset="0"/>
              </a:rPr>
              <a:t>СанПиН</a:t>
            </a:r>
            <a:r>
              <a:rPr lang="ru-RU" sz="1600" b="1" i="1" dirty="0" smtClean="0">
                <a:latin typeface="Georgia" pitchFamily="18" charset="0"/>
              </a:rPr>
              <a:t> 2.2.1/2.1.1.1278-03 </a:t>
            </a:r>
          </a:p>
          <a:p>
            <a:pPr lvl="0"/>
            <a:r>
              <a:rPr lang="ru-RU" sz="1600" b="1" i="1" dirty="0" err="1" smtClean="0">
                <a:latin typeface="Georgia" pitchFamily="18" charset="0"/>
              </a:rPr>
              <a:t>Красногорская</a:t>
            </a:r>
            <a:r>
              <a:rPr lang="ru-RU" sz="1600" b="1" i="1" dirty="0" smtClean="0">
                <a:latin typeface="Georgia" pitchFamily="18" charset="0"/>
              </a:rPr>
              <a:t> Н. В. (ред. ). Электромагнитные поля в биосфере. Т. I и II. М.: Наука, 1984, 548с.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 Осипова, Н.В., Проектная </a:t>
            </a:r>
            <a:r>
              <a:rPr lang="ru-RU" sz="1600" b="1" i="1" dirty="0" err="1" smtClean="0">
                <a:latin typeface="Georgia" pitchFamily="18" charset="0"/>
              </a:rPr>
              <a:t>деятельнасть</a:t>
            </a:r>
            <a:r>
              <a:rPr lang="ru-RU" sz="1600" b="1" i="1" dirty="0" smtClean="0">
                <a:latin typeface="Georgia" pitchFamily="18" charset="0"/>
              </a:rPr>
              <a:t> по биологии и экологии [Электронный ресурс] </a:t>
            </a:r>
            <a:r>
              <a:rPr lang="en-US" sz="1600" b="1" i="1" dirty="0" smtClean="0">
                <a:latin typeface="Georgia" pitchFamily="18" charset="0"/>
              </a:rPr>
              <a:t>URL</a:t>
            </a:r>
            <a:r>
              <a:rPr lang="ru-RU" sz="1600" b="1" i="1" dirty="0" smtClean="0">
                <a:latin typeface="Georgia" pitchFamily="18" charset="0"/>
              </a:rPr>
              <a:t>: </a:t>
            </a:r>
            <a:r>
              <a:rPr lang="ru-RU" sz="1600" b="1" i="1" u="sng" dirty="0" smtClean="0">
                <a:latin typeface="Georgia" pitchFamily="18" charset="0"/>
                <a:hlinkClick r:id="rId2"/>
              </a:rPr>
              <a:t>http://www.studfiles.ru/preview/6230977/(дата</a:t>
            </a:r>
            <a:r>
              <a:rPr lang="ru-RU" sz="1600" b="1" i="1" dirty="0" smtClean="0">
                <a:latin typeface="Georgia" pitchFamily="18" charset="0"/>
              </a:rPr>
              <a:t> обращения 22.11. 2016)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Рубин Э.Д. Гигиена и основы экологии человека.// Учебное пособие. – Ростов – на – Дону; «Феникс», 2007г.- 542с.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Санитарно-эпидемиологические правила и нормативы </a:t>
            </a:r>
            <a:r>
              <a:rPr lang="ru-RU" sz="1600" b="1" i="1" dirty="0" err="1" smtClean="0">
                <a:latin typeface="Georgia" pitchFamily="18" charset="0"/>
              </a:rPr>
              <a:t>СанПиН</a:t>
            </a:r>
            <a:r>
              <a:rPr lang="ru-RU" sz="1600" b="1" i="1" dirty="0" smtClean="0">
                <a:latin typeface="Georgia" pitchFamily="18" charset="0"/>
              </a:rPr>
              <a:t> 2.1.2.2645-10 «Санитарно-эпидемиологические требования к условиям проживания в жилых зданиях и помещениях».</a:t>
            </a:r>
          </a:p>
          <a:p>
            <a:pPr lvl="0"/>
            <a:r>
              <a:rPr lang="ru-RU" sz="1600" b="1" i="1" dirty="0" smtClean="0">
                <a:latin typeface="Georgia" pitchFamily="18" charset="0"/>
              </a:rPr>
              <a:t>Санитарные нормы СН 2.4/2.1.8.562-96 "Шум на рабочих местах, в помещениях жилых, общественных зданий и на территории жилой застройки".</a:t>
            </a:r>
          </a:p>
          <a:p>
            <a:endParaRPr lang="ru-RU" sz="1600" i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Анализ результатов опроса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582659"/>
              </p:ext>
            </p:extLst>
          </p:nvPr>
        </p:nvGraphicFramePr>
        <p:xfrm>
          <a:off x="467544" y="198884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7305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 	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Проблема: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3600" dirty="0">
                <a:latin typeface="Georgia" panose="02040502050405020303" pitchFamily="18" charset="0"/>
              </a:rPr>
              <a:t>негативное влияние загрязненности жилых помещений на здоровье и жизнедеятельность человека.</a:t>
            </a:r>
          </a:p>
          <a:p>
            <a:r>
              <a:rPr lang="ru-RU" sz="3600" b="1" dirty="0">
                <a:latin typeface="Georgia" panose="02040502050405020303" pitchFamily="18" charset="0"/>
              </a:rPr>
              <a:t>    </a:t>
            </a:r>
            <a:r>
              <a:rPr lang="ru-RU" sz="3600" b="1" dirty="0" smtClean="0">
                <a:latin typeface="Georgia" panose="02040502050405020303" pitchFamily="18" charset="0"/>
              </a:rPr>
              <a:t> 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Гипотеза работы: </a:t>
            </a:r>
            <a:r>
              <a:rPr lang="ru-RU" sz="3600" dirty="0">
                <a:latin typeface="Georgia" panose="02040502050405020303" pitchFamily="18" charset="0"/>
              </a:rPr>
              <a:t>в любом</a:t>
            </a:r>
            <a:r>
              <a:rPr lang="ru-RU" sz="3600" b="1" dirty="0">
                <a:latin typeface="Georgia" panose="02040502050405020303" pitchFamily="18" charset="0"/>
              </a:rPr>
              <a:t> </a:t>
            </a:r>
            <a:r>
              <a:rPr lang="ru-RU" sz="3600" dirty="0">
                <a:latin typeface="Georgia" panose="02040502050405020303" pitchFamily="18" charset="0"/>
              </a:rPr>
              <a:t>жилом помещении присутствуют загрязнения, которые опасны для здоровья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72266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Цель работы: </a:t>
            </a:r>
            <a:r>
              <a:rPr lang="ru-RU" sz="2800" b="1" i="1" dirty="0">
                <a:latin typeface="Georgia" panose="02040502050405020303" pitchFamily="18" charset="0"/>
              </a:rPr>
              <a:t>создание рекомендаций по выявлению и снижению опасных видов загрязнения жилого помещения</a:t>
            </a:r>
            <a:endParaRPr lang="ru-RU" sz="2800" dirty="0"/>
          </a:p>
        </p:txBody>
      </p:sp>
      <p:sp>
        <p:nvSpPr>
          <p:cNvPr id="6" name="Объект 5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Задачи: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1. </a:t>
            </a:r>
            <a:r>
              <a:rPr lang="ru-RU" sz="2400" b="1" i="1" dirty="0" smtClean="0"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Изучить  литературу по данному вопросу;</a:t>
            </a:r>
            <a:endParaRPr lang="ru-RU" sz="2400" b="1" i="1" dirty="0" smtClean="0">
              <a:latin typeface="Georgia" panose="02040502050405020303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2</a:t>
            </a: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. </a:t>
            </a:r>
            <a:r>
              <a:rPr lang="ru-RU" sz="2400" b="1" i="1" dirty="0"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Выявить </a:t>
            </a:r>
            <a:r>
              <a:rPr lang="ru-RU" sz="2400" b="1" i="1" dirty="0" smtClean="0"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самые распространенные виды загрязнения жилого помещения и их влияние </a:t>
            </a:r>
            <a:r>
              <a:rPr lang="ru-RU" sz="2400" b="1" i="1" dirty="0"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на здоровье человека;</a:t>
            </a:r>
            <a:endParaRPr lang="ru-RU" sz="2400" b="1" i="1" dirty="0">
              <a:latin typeface="Georgia" panose="02040502050405020303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3. </a:t>
            </a:r>
            <a:r>
              <a:rPr lang="ru-RU" sz="2400" b="1" i="1" dirty="0">
                <a:latin typeface="Georgia" panose="02040502050405020303" pitchFamily="18" charset="0"/>
                <a:ea typeface="Calibri" pitchFamily="34" charset="0"/>
                <a:cs typeface="Arial" pitchFamily="34" charset="0"/>
              </a:rPr>
              <a:t>Подобрать наиболее эффективные методы борьбы с каждым видом загрязненности;</a:t>
            </a:r>
            <a:endParaRPr lang="ru-RU" sz="2400" b="1" i="1" dirty="0">
              <a:latin typeface="Georgia" panose="02040502050405020303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ru-RU" sz="2400" b="1" i="1" dirty="0" smtClean="0"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Дать рекомендации по способам снижения загрязненности в жилом помещении.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70644"/>
              </p:ext>
            </p:extLst>
          </p:nvPr>
        </p:nvGraphicFramePr>
        <p:xfrm>
          <a:off x="395536" y="853643"/>
          <a:ext cx="8496944" cy="574370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05887"/>
                <a:gridCol w="1278289"/>
                <a:gridCol w="5542294"/>
                <a:gridCol w="1370474"/>
              </a:tblGrid>
              <a:tr h="1828152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№ 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Этапы проекта 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Содержание этапа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Сроки 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557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1 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Организационный 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Ознакомление с особенностями  выполнения  исследовательской проектной работы;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Формулировка названия, актуальности, постановка цели и задач.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20.11.2016-01.12.2016 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59078" y="268868"/>
            <a:ext cx="6481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1125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125" algn="l"/>
                <a:tab pos="457200" algn="l"/>
              </a:tabLst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Этапы работы над проектом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25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1307"/>
              </p:ext>
            </p:extLst>
          </p:nvPr>
        </p:nvGraphicFramePr>
        <p:xfrm>
          <a:off x="395536" y="188640"/>
          <a:ext cx="8640960" cy="63367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11072"/>
                <a:gridCol w="1362247"/>
                <a:gridCol w="5383465"/>
                <a:gridCol w="1584176"/>
              </a:tblGrid>
              <a:tr h="144027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 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Подготовительный 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65849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Выяснить, знакомы ли жители нашего города с видами загрязнения жилых помещений.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02.12.2016</a:t>
                      </a:r>
                      <a:endParaRPr lang="ru-RU" sz="20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643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3 </a:t>
                      </a:r>
                      <a:endParaRPr lang="ru-RU" sz="20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Практический </a:t>
                      </a:r>
                      <a:endParaRPr lang="ru-RU" sz="20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71805" algn="l"/>
                          <a:tab pos="74866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Определение самых распространённых типов загрязнения жилого помещения;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71805" algn="l"/>
                          <a:tab pos="74866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Выяснение </a:t>
                      </a: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их влияния на здоровье человека</a:t>
                      </a: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;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71805" algn="l"/>
                          <a:tab pos="74866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Изучение </a:t>
                      </a: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наиболее простых методов выявления</a:t>
                      </a: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 загрязнения жилого помещения;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71805" algn="l"/>
                          <a:tab pos="74866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Подбор и разработка способов </a:t>
                      </a: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Calibri"/>
                          <a:cs typeface="Times New Roman"/>
                        </a:rPr>
                        <a:t>борьбы с каждым видом загрязненности;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71805" algn="l"/>
                          <a:tab pos="748665" algn="l"/>
                        </a:tabLst>
                      </a:pPr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Создание рекомендаций.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03.12.2016-10.12.2016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11.12.2016-25.12.2016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26.12.2016-31.12.2016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01.01.2017-15.01.2017 </a:t>
                      </a:r>
                      <a:endParaRPr lang="ru-RU" sz="20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32771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068363"/>
              </p:ext>
            </p:extLst>
          </p:nvPr>
        </p:nvGraphicFramePr>
        <p:xfrm>
          <a:off x="539552" y="404664"/>
          <a:ext cx="8136904" cy="61206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92926"/>
                <a:gridCol w="1282783"/>
                <a:gridCol w="5248792"/>
                <a:gridCol w="1312403"/>
              </a:tblGrid>
              <a:tr h="379064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4 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Заключительный 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Подготовка текста и электронной презентации к выступлению по теме проекта;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Подготовка выступления по теме проекта;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Распространение рекомендаций среди жителей города.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16.01.2017-25.01.2017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04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5 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Подведение итогов</a:t>
                      </a:r>
                      <a:endParaRPr lang="ru-RU" sz="2400" b="1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Выполнение самоанализа своей работы;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111125" algn="l"/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Обсуждение дальнейших направлений развития проекта.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/>
                          <a:cs typeface="Times New Roman"/>
                        </a:rPr>
                        <a:t>26.01.2017-30.01.2017</a:t>
                      </a:r>
                      <a:endParaRPr lang="ru-RU" sz="2400" b="1" dirty="0">
                        <a:effectLst/>
                        <a:latin typeface="Georgia" panose="020405020504050203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36775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504" y="404664"/>
            <a:ext cx="90364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Объект исследования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жилое помещение (четырехкомнатная квартира в панельном доме в г. Мыски).</a:t>
            </a:r>
            <a:endParaRPr lang="ru-RU" sz="3200" b="1" i="1" dirty="0">
              <a:latin typeface="Georgia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Предмет исследования: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latin typeface="Georgia" pitchFamily="18" charset="0"/>
                <a:ea typeface="Calibri" pitchFamily="34" charset="0"/>
                <a:cs typeface="Times New Roman" pitchFamily="18" charset="0"/>
              </a:rPr>
              <a:t>опасные виды загрязнения в жилом помещении.</a:t>
            </a:r>
            <a:endParaRPr lang="ru-RU" sz="3200" b="1" i="1" dirty="0">
              <a:latin typeface="Georgia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Методы исследования:</a:t>
            </a:r>
            <a:endParaRPr kumimoji="0" lang="ru-RU" sz="3200" b="1" i="1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эмпирические (наблюдения, эксперимент, анкетирование)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теоретические  (анализ, сравнения, обобщения).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6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616</Words>
  <Application>Microsoft Office PowerPoint</Application>
  <PresentationFormat>Экран (4:3)</PresentationFormat>
  <Paragraphs>107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Анализ результатов опроса</vt:lpstr>
      <vt:lpstr>Презентация PowerPoint</vt:lpstr>
      <vt:lpstr>Цель работы: создание рекомендаций по выявлению и снижению опасных видов загрязнения жилого помещения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наличия клещей в постельных принадлежностях</vt:lpstr>
      <vt:lpstr>Презентация PowerPoint</vt:lpstr>
      <vt:lpstr>Презентация PowerPoint</vt:lpstr>
      <vt:lpstr>Презентация PowerPoint</vt:lpstr>
      <vt:lpstr>Рекомендации: «Как уменьшить воздействие электромагнитного излучения»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Проанализировав нашу деятельность над проектом, мы пришла к следующим выводам: </vt:lpstr>
      <vt:lpstr>Презентация PowerPoint</vt:lpstr>
      <vt:lpstr>Список источников информации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ucer</dc:creator>
  <cp:lastModifiedBy>Windows User</cp:lastModifiedBy>
  <cp:revision>106</cp:revision>
  <dcterms:created xsi:type="dcterms:W3CDTF">2017-01-20T11:27:46Z</dcterms:created>
  <dcterms:modified xsi:type="dcterms:W3CDTF">2019-12-10T17:10:18Z</dcterms:modified>
</cp:coreProperties>
</file>