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9" r:id="rId3"/>
    <p:sldId id="268" r:id="rId4"/>
    <p:sldId id="269" r:id="rId5"/>
    <p:sldId id="261" r:id="rId6"/>
    <p:sldId id="270" r:id="rId7"/>
    <p:sldId id="27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kremenchug.online/uploads/posts/2013-01/1358871625_public_inf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812" y="10762"/>
            <a:ext cx="9252520" cy="6857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764704"/>
            <a:ext cx="6624736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8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МАСТЕР-КЛАСС</a:t>
            </a:r>
            <a:endParaRPr lang="ru-RU" sz="6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8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132856"/>
            <a:ext cx="7920880" cy="324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«Приемы формирования умений находить средства выразительности в тексте (задание 7 ОГЭ по русскому языку)»</a:t>
            </a:r>
            <a:endParaRPr lang="ru-RU" sz="4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91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79512" y="1340768"/>
            <a:ext cx="3960440" cy="532859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100" b="1" i="1" dirty="0">
                <a:solidFill>
                  <a:schemeClr val="bg1">
                    <a:lumMod val="50000"/>
                  </a:schemeClr>
                </a:solidFill>
              </a:rPr>
              <a:t>Из стратегий смыслового чтения и работы с текстом:</a:t>
            </a:r>
          </a:p>
          <a:p>
            <a:pPr algn="ctr">
              <a:defRPr/>
            </a:pPr>
            <a:endParaRPr lang="ru-RU" sz="2100" dirty="0"/>
          </a:p>
          <a:p>
            <a:pPr algn="ctr">
              <a:defRPr/>
            </a:pPr>
            <a:r>
              <a:rPr lang="ru-RU" sz="2100" b="1" i="1" dirty="0"/>
              <a:t>  Работа с текстом: поиск информации и понимание прочитанного (</a:t>
            </a:r>
            <a:r>
              <a:rPr lang="ru-RU" sz="2100" dirty="0"/>
              <a:t>ориентироваться в содержании текста и понимать его целостный смысл)</a:t>
            </a:r>
          </a:p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5004048" y="1340768"/>
            <a:ext cx="4139952" cy="551723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21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ru-RU" sz="2080" b="1" dirty="0" smtClean="0">
                <a:solidFill>
                  <a:schemeClr val="bg1">
                    <a:lumMod val="50000"/>
                  </a:schemeClr>
                </a:solidFill>
              </a:rPr>
              <a:t>Из </a:t>
            </a:r>
            <a:r>
              <a:rPr lang="ru-RU" sz="2080" b="1" dirty="0">
                <a:solidFill>
                  <a:schemeClr val="bg1">
                    <a:lumMod val="50000"/>
                  </a:schemeClr>
                </a:solidFill>
              </a:rPr>
              <a:t>перечня коммуникативных УУД</a:t>
            </a:r>
            <a:r>
              <a:rPr lang="ru-RU" sz="2080" b="1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ru-RU" sz="2080" dirty="0"/>
          </a:p>
          <a:p>
            <a:pPr algn="ctr">
              <a:buFontTx/>
              <a:buChar char="-"/>
              <a:defRPr/>
            </a:pPr>
            <a:r>
              <a:rPr lang="ru-RU" sz="2080" dirty="0"/>
              <a:t>использовать адекватные языковые средства для отображения своих чувств, мыслей, мотивов и потребностей</a:t>
            </a:r>
            <a:r>
              <a:rPr lang="ru-RU" sz="2080" dirty="0" smtClean="0"/>
              <a:t>;</a:t>
            </a:r>
            <a:endParaRPr lang="ru-RU" sz="2080" dirty="0"/>
          </a:p>
          <a:p>
            <a:pPr algn="ctr">
              <a:defRPr/>
            </a:pPr>
            <a:r>
              <a:rPr lang="ru-RU" sz="2080" dirty="0"/>
              <a:t> - </a:t>
            </a:r>
            <a:r>
              <a:rPr lang="ru-RU" sz="2080" dirty="0" smtClean="0"/>
              <a:t>адекватно использовать </a:t>
            </a:r>
            <a:r>
              <a:rPr lang="ru-RU" sz="2080" dirty="0"/>
              <a:t>речевые средства для решения различных коммуникативных задач; владеть устной и письменной </a:t>
            </a:r>
            <a:r>
              <a:rPr lang="ru-RU" sz="2080" dirty="0" smtClean="0"/>
              <a:t>речью</a:t>
            </a:r>
            <a:endParaRPr lang="ru-RU" sz="2100" dirty="0"/>
          </a:p>
          <a:p>
            <a:pPr algn="ctr"/>
            <a:endParaRPr lang="ru-RU" dirty="0"/>
          </a:p>
        </p:txBody>
      </p:sp>
      <p:pic>
        <p:nvPicPr>
          <p:cNvPr id="2" name="Picture 11" descr="Мальчикбезфона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63888" y="1919936"/>
            <a:ext cx="2376264" cy="3882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Выноска со стрелкой вниз 5"/>
          <p:cNvSpPr/>
          <p:nvPr/>
        </p:nvSpPr>
        <p:spPr>
          <a:xfrm>
            <a:off x="406105" y="260621"/>
            <a:ext cx="8286808" cy="1643074"/>
          </a:xfrm>
          <a:prstGeom prst="downArrowCallou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Из примерной образовательной программы образовательного учреждения</a:t>
            </a:r>
            <a:endParaRPr lang="ru-RU"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344816" cy="6120680"/>
          </a:xfrm>
        </p:spPr>
        <p:txBody>
          <a:bodyPr>
            <a:noAutofit/>
          </a:bodyPr>
          <a:lstStyle/>
          <a:p>
            <a:r>
              <a:rPr lang="ru-RU" sz="1400" dirty="0" smtClean="0"/>
              <a:t>   </a:t>
            </a:r>
            <a:r>
              <a:rPr lang="ru-RU" sz="1400" dirty="0" smtClean="0">
                <a:solidFill>
                  <a:srgbClr val="C00000"/>
                </a:solidFill>
              </a:rPr>
              <a:t>Задание 7</a:t>
            </a:r>
            <a:r>
              <a:rPr lang="ru-RU" sz="1400" dirty="0">
                <a:solidFill>
                  <a:srgbClr val="C00000"/>
                </a:solidFill>
              </a:rPr>
              <a:t/>
            </a:r>
            <a:br>
              <a:rPr lang="ru-RU" sz="1400" dirty="0">
                <a:solidFill>
                  <a:srgbClr val="C00000"/>
                </a:solidFill>
              </a:rPr>
            </a:br>
            <a:r>
              <a:rPr lang="ru-RU" sz="1400" dirty="0">
                <a:solidFill>
                  <a:srgbClr val="C00000"/>
                </a:solidFill>
              </a:rPr>
              <a:t>Анализ средств выразительности.</a:t>
            </a:r>
            <a:br>
              <a:rPr lang="ru-RU" sz="1400" dirty="0">
                <a:solidFill>
                  <a:srgbClr val="C00000"/>
                </a:solidFill>
              </a:rPr>
            </a:br>
            <a:r>
              <a:rPr lang="ru-RU" sz="1400" dirty="0">
                <a:solidFill>
                  <a:srgbClr val="C00000"/>
                </a:solidFill>
              </a:rPr>
              <a:t/>
            </a:r>
            <a:br>
              <a:rPr lang="ru-RU" sz="1400" dirty="0">
                <a:solidFill>
                  <a:srgbClr val="C00000"/>
                </a:solidFill>
              </a:rPr>
            </a:br>
            <a:r>
              <a:rPr lang="ru-RU" sz="1400" dirty="0">
                <a:solidFill>
                  <a:srgbClr val="C00000"/>
                </a:solidFill>
              </a:rPr>
              <a:t>Укажите варианты ответов, в которых средством выразительности речи является фразеологизм.</a:t>
            </a:r>
            <a:br>
              <a:rPr lang="ru-RU" sz="1400" dirty="0">
                <a:solidFill>
                  <a:srgbClr val="C00000"/>
                </a:solidFill>
              </a:rPr>
            </a:br>
            <a:r>
              <a:rPr lang="ru-RU" sz="1400" dirty="0">
                <a:solidFill>
                  <a:srgbClr val="C00000"/>
                </a:solidFill>
              </a:rPr>
              <a:t/>
            </a:r>
            <a:br>
              <a:rPr lang="ru-RU" sz="1400" dirty="0">
                <a:solidFill>
                  <a:srgbClr val="C00000"/>
                </a:solidFill>
              </a:rPr>
            </a:br>
            <a:r>
              <a:rPr lang="ru-RU" sz="1400" dirty="0">
                <a:solidFill>
                  <a:srgbClr val="C00000"/>
                </a:solidFill>
              </a:rPr>
              <a:t> </a:t>
            </a:r>
            <a:br>
              <a:rPr lang="ru-RU" sz="1400" dirty="0">
                <a:solidFill>
                  <a:srgbClr val="C00000"/>
                </a:solidFill>
              </a:rPr>
            </a:br>
            <a:r>
              <a:rPr lang="ru-RU" sz="1400" dirty="0">
                <a:solidFill>
                  <a:srgbClr val="C00000"/>
                </a:solidFill>
              </a:rPr>
              <a:t/>
            </a:r>
            <a:br>
              <a:rPr lang="ru-RU" sz="1400" dirty="0">
                <a:solidFill>
                  <a:srgbClr val="C00000"/>
                </a:solidFill>
              </a:rPr>
            </a:br>
            <a:r>
              <a:rPr lang="ru-RU" sz="1400" dirty="0">
                <a:solidFill>
                  <a:srgbClr val="C00000"/>
                </a:solidFill>
              </a:rPr>
              <a:t>1) Приходят новички и те, кто уже много раз слушал дедушку </a:t>
            </a:r>
            <a:r>
              <a:rPr lang="ru-RU" sz="1400" dirty="0" err="1">
                <a:solidFill>
                  <a:srgbClr val="C00000"/>
                </a:solidFill>
              </a:rPr>
              <a:t>Пешеходова</a:t>
            </a:r>
            <a:r>
              <a:rPr lang="ru-RU" sz="1400" dirty="0">
                <a:solidFill>
                  <a:srgbClr val="C00000"/>
                </a:solidFill>
              </a:rPr>
              <a:t>.</a:t>
            </a:r>
            <a:br>
              <a:rPr lang="ru-RU" sz="1400" dirty="0">
                <a:solidFill>
                  <a:srgbClr val="C00000"/>
                </a:solidFill>
              </a:rPr>
            </a:br>
            <a:r>
              <a:rPr lang="ru-RU" sz="1400" dirty="0">
                <a:solidFill>
                  <a:srgbClr val="C00000"/>
                </a:solidFill>
              </a:rPr>
              <a:t/>
            </a:r>
            <a:br>
              <a:rPr lang="ru-RU" sz="1400" dirty="0">
                <a:solidFill>
                  <a:srgbClr val="C00000"/>
                </a:solidFill>
              </a:rPr>
            </a:br>
            <a:r>
              <a:rPr lang="ru-RU" sz="1400" dirty="0">
                <a:solidFill>
                  <a:srgbClr val="C00000"/>
                </a:solidFill>
              </a:rPr>
              <a:t>2) Эти засыпают вопросами, на которые он отвечает с великой охотой.</a:t>
            </a:r>
            <a:br>
              <a:rPr lang="ru-RU" sz="1400" dirty="0">
                <a:solidFill>
                  <a:srgbClr val="C00000"/>
                </a:solidFill>
              </a:rPr>
            </a:br>
            <a:r>
              <a:rPr lang="ru-RU" sz="1400" dirty="0">
                <a:solidFill>
                  <a:srgbClr val="C00000"/>
                </a:solidFill>
              </a:rPr>
              <a:t/>
            </a:r>
            <a:br>
              <a:rPr lang="ru-RU" sz="1400" dirty="0">
                <a:solidFill>
                  <a:srgbClr val="C00000"/>
                </a:solidFill>
              </a:rPr>
            </a:br>
            <a:r>
              <a:rPr lang="ru-RU" sz="1400" dirty="0">
                <a:solidFill>
                  <a:srgbClr val="C00000"/>
                </a:solidFill>
              </a:rPr>
              <a:t>3) И оттого, что сыновья дедушки </a:t>
            </a:r>
            <a:r>
              <a:rPr lang="ru-RU" sz="1400" dirty="0" err="1">
                <a:solidFill>
                  <a:srgbClr val="C00000"/>
                </a:solidFill>
              </a:rPr>
              <a:t>Пешеходова</a:t>
            </a:r>
            <a:r>
              <a:rPr lang="ru-RU" sz="1400" dirty="0">
                <a:solidFill>
                  <a:srgbClr val="C00000"/>
                </a:solidFill>
              </a:rPr>
              <a:t> спят во всех братских могилах, детские горячие умы снова превращают их в былинных героев, готовых проснуться, когда пробьёт час!</a:t>
            </a:r>
            <a:br>
              <a:rPr lang="ru-RU" sz="1400" dirty="0">
                <a:solidFill>
                  <a:srgbClr val="C00000"/>
                </a:solidFill>
              </a:rPr>
            </a:br>
            <a:r>
              <a:rPr lang="ru-RU" sz="1400" dirty="0">
                <a:solidFill>
                  <a:srgbClr val="C00000"/>
                </a:solidFill>
              </a:rPr>
              <a:t/>
            </a:r>
            <a:br>
              <a:rPr lang="ru-RU" sz="1400" dirty="0">
                <a:solidFill>
                  <a:srgbClr val="C00000"/>
                </a:solidFill>
              </a:rPr>
            </a:br>
            <a:r>
              <a:rPr lang="ru-RU" sz="1400" dirty="0">
                <a:solidFill>
                  <a:srgbClr val="C00000"/>
                </a:solidFill>
              </a:rPr>
              <a:t>4) Старик распрямляется, и вечный дым, стоящий в его глазах, развеивается.</a:t>
            </a:r>
            <a:br>
              <a:rPr lang="ru-RU" sz="1400" dirty="0">
                <a:solidFill>
                  <a:srgbClr val="C00000"/>
                </a:solidFill>
              </a:rPr>
            </a:br>
            <a:r>
              <a:rPr lang="ru-RU" sz="1400" dirty="0">
                <a:solidFill>
                  <a:srgbClr val="C00000"/>
                </a:solidFill>
              </a:rPr>
              <a:t/>
            </a:r>
            <a:br>
              <a:rPr lang="ru-RU" sz="1400" dirty="0">
                <a:solidFill>
                  <a:srgbClr val="C00000"/>
                </a:solidFill>
              </a:rPr>
            </a:br>
            <a:r>
              <a:rPr lang="ru-RU" sz="1400" dirty="0">
                <a:solidFill>
                  <a:srgbClr val="C00000"/>
                </a:solidFill>
              </a:rPr>
              <a:t>5) А к тому времени уже готовы новые вопросы, и старик отвечает на них сдержанно и достойно.</a:t>
            </a:r>
          </a:p>
        </p:txBody>
      </p:sp>
    </p:spTree>
    <p:extLst>
      <p:ext uri="{BB962C8B-B14F-4D97-AF65-F5344CB8AC3E}">
        <p14:creationId xmlns:p14="http://schemas.microsoft.com/office/powerpoint/2010/main" val="356392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894640" cy="5145506"/>
          </a:xfrm>
        </p:spPr>
        <p:txBody>
          <a:bodyPr/>
          <a:lstStyle/>
          <a:p>
            <a:pPr algn="ctr"/>
            <a:r>
              <a:rPr lang="ru-RU" dirty="0" smtClean="0"/>
              <a:t>         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sz="2800" dirty="0" smtClean="0">
                <a:solidFill>
                  <a:srgbClr val="C00000"/>
                </a:solidFill>
              </a:rPr>
              <a:t>Эпитет – Образное определение</a:t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>  </a:t>
            </a:r>
            <a:r>
              <a:rPr lang="ru-RU" sz="2800" dirty="0" err="1" smtClean="0">
                <a:solidFill>
                  <a:srgbClr val="C00000"/>
                </a:solidFill>
              </a:rPr>
              <a:t>Определение</a:t>
            </a:r>
            <a:r>
              <a:rPr lang="ru-RU" sz="2800" dirty="0" smtClean="0">
                <a:solidFill>
                  <a:srgbClr val="C00000"/>
                </a:solidFill>
              </a:rPr>
              <a:t> – член предложения, который отвечает на вопрос какой, чаще всего выражен прилагательным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7678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static.wixstatic.com/media/717658_dc6b5612c56d462ca65343d4aff8628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5673">
            <a:off x="6176301" y="4705552"/>
            <a:ext cx="2363345" cy="1788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332656"/>
            <a:ext cx="8712968" cy="6336704"/>
          </a:xfrm>
        </p:spPr>
        <p:txBody>
          <a:bodyPr>
            <a:normAutofit fontScale="90000"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3100" dirty="0">
                <a:solidFill>
                  <a:srgbClr val="002060"/>
                </a:solidFill>
              </a:rPr>
              <a:t>«Очень красивая молодая женщина взошла на палубу парохода. Пассажиры всех классов замерли от восторга и восхищения, глядя на нее. Молодые мужчины ждали ее улыбки и момента, когда она заговорит… И </a:t>
            </a:r>
            <a:r>
              <a:rPr lang="ru-RU" sz="3100" dirty="0" smtClean="0">
                <a:solidFill>
                  <a:srgbClr val="002060"/>
                </a:solidFill>
              </a:rPr>
              <a:t>она, </a:t>
            </a:r>
            <a:r>
              <a:rPr lang="ru-RU" sz="3100" dirty="0">
                <a:solidFill>
                  <a:srgbClr val="002060"/>
                </a:solidFill>
              </a:rPr>
              <a:t>вытерев белоснежным платком прекрасное разгоряченное лицо, заговорила:</a:t>
            </a:r>
            <a:br>
              <a:rPr lang="ru-RU" sz="3100" dirty="0">
                <a:solidFill>
                  <a:srgbClr val="002060"/>
                </a:solidFill>
              </a:rPr>
            </a:br>
            <a:r>
              <a:rPr lang="ru-RU" sz="3100" b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Courier New" panose="02070309020205020404" pitchFamily="49" charset="0"/>
              </a:rPr>
              <a:t>.</a:t>
            </a:r>
            <a:r>
              <a:rPr lang="ru-RU" sz="3100" b="1" dirty="0" smtClean="0">
                <a:solidFill>
                  <a:srgbClr val="00206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RU" sz="3100" b="1" dirty="0" smtClean="0">
                <a:solidFill>
                  <a:srgbClr val="00206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altLang="ru-RU" sz="2600" b="1" dirty="0" smtClean="0">
                <a:solidFill>
                  <a:srgbClr val="000000"/>
                </a:solidFill>
                <a:latin typeface="Gabriola" panose="04040605051002020D02" pitchFamily="82" charset="0"/>
                <a:ea typeface="Calibri" pitchFamily="34" charset="0"/>
                <a:cs typeface="Courier New" pitchFamily="49" charset="0"/>
              </a:rPr>
              <a:t>.</a:t>
            </a:r>
            <a:r>
              <a:rPr lang="ru-RU" altLang="ru-RU" sz="2400" b="1" dirty="0" smtClean="0">
                <a:solidFill>
                  <a:srgbClr val="000000"/>
                </a:solidFill>
                <a:latin typeface="Gabriola" panose="04040605051002020D02" pitchFamily="82" charset="0"/>
                <a:ea typeface="Calibri" pitchFamily="34" charset="0"/>
                <a:cs typeface="Times New Roman" pitchFamily="18" charset="0"/>
              </a:rPr>
              <a:t> </a:t>
            </a:r>
            <a:r>
              <a:rPr lang="ru-RU" altLang="ru-RU" b="1" dirty="0" smtClean="0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altLang="ru-RU" b="1" dirty="0" smtClean="0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</a:br>
            <a:r>
              <a:rPr lang="ru-RU" altLang="ru-RU" dirty="0" smtClean="0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altLang="ru-RU" dirty="0" smtClean="0">
                <a:solidFill>
                  <a:srgbClr val="0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</a:br>
            <a:r>
              <a:rPr lang="ru-RU" altLang="ru-RU" dirty="0" smtClean="0">
                <a:ea typeface="Calibri" pitchFamily="34" charset="0"/>
                <a:cs typeface="Times New Roman" pitchFamily="18" charset="0"/>
              </a:rPr>
              <a:t/>
            </a:r>
            <a:br>
              <a:rPr lang="ru-RU" altLang="ru-RU" dirty="0" smtClean="0">
                <a:ea typeface="Calibri" pitchFamily="34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299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848" y="404664"/>
            <a:ext cx="7318576" cy="5832648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solidFill>
                  <a:srgbClr val="C00000"/>
                </a:solidFill>
              </a:rPr>
              <a:t>Красивое</a:t>
            </a:r>
            <a:br>
              <a:rPr lang="ru-RU" sz="6000" dirty="0" smtClean="0">
                <a:solidFill>
                  <a:srgbClr val="C00000"/>
                </a:solidFill>
              </a:rPr>
            </a:br>
            <a:r>
              <a:rPr lang="ru-RU" sz="6000" dirty="0" smtClean="0">
                <a:solidFill>
                  <a:srgbClr val="C00000"/>
                </a:solidFill>
              </a:rPr>
              <a:t>прекрасное белоснежное молодое</a:t>
            </a:r>
            <a:endParaRPr lang="ru-RU" sz="6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8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7488832" cy="5029678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И она, …потерев спину о косяк двери, вытерев белоснежным платком прекрасное разгоряченное лицо, заговорила</a:t>
            </a:r>
            <a:r>
              <a:rPr lang="ru-RU" sz="2400" dirty="0" smtClean="0">
                <a:solidFill>
                  <a:srgbClr val="002060"/>
                </a:solidFill>
              </a:rPr>
              <a:t>: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/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>_ Уф, </a:t>
            </a:r>
            <a:r>
              <a:rPr lang="ru-RU" sz="2400" dirty="0" err="1">
                <a:solidFill>
                  <a:srgbClr val="002060"/>
                </a:solidFill>
              </a:rPr>
              <a:t>жаришша</a:t>
            </a:r>
            <a:r>
              <a:rPr lang="ru-RU" sz="2400" dirty="0">
                <a:solidFill>
                  <a:srgbClr val="002060"/>
                </a:solidFill>
              </a:rPr>
              <a:t> какая</a:t>
            </a:r>
            <a:r>
              <a:rPr lang="ru-RU" sz="2400" dirty="0" smtClean="0">
                <a:solidFill>
                  <a:srgbClr val="002060"/>
                </a:solidFill>
              </a:rPr>
              <a:t>! Да </a:t>
            </a:r>
            <a:r>
              <a:rPr lang="ru-RU" sz="2400" dirty="0" err="1">
                <a:solidFill>
                  <a:srgbClr val="002060"/>
                </a:solidFill>
              </a:rPr>
              <a:t>ишо</a:t>
            </a:r>
            <a:r>
              <a:rPr lang="ru-RU" sz="2400" dirty="0">
                <a:solidFill>
                  <a:srgbClr val="002060"/>
                </a:solidFill>
              </a:rPr>
              <a:t> карасином </a:t>
            </a:r>
            <a:r>
              <a:rPr lang="ru-RU" sz="2400" dirty="0" err="1">
                <a:solidFill>
                  <a:srgbClr val="002060"/>
                </a:solidFill>
              </a:rPr>
              <a:t>ваняит</a:t>
            </a:r>
            <a:r>
              <a:rPr lang="ru-RU" sz="2400" dirty="0" smtClean="0">
                <a:solidFill>
                  <a:srgbClr val="002060"/>
                </a:solidFill>
              </a:rPr>
              <a:t>…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/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>Люди, восхищенные и одухотворенные красотой женщины, вдруг поникли и , разочарованные, вернулись к своим делам</a:t>
            </a:r>
            <a:r>
              <a:rPr lang="ru-RU" sz="2400" dirty="0" smtClean="0">
                <a:solidFill>
                  <a:srgbClr val="002060"/>
                </a:solidFill>
              </a:rPr>
              <a:t>».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                        </a:t>
            </a:r>
            <a:r>
              <a:rPr lang="ru-RU" sz="2400" dirty="0" err="1" smtClean="0">
                <a:solidFill>
                  <a:srgbClr val="002060"/>
                </a:solidFill>
              </a:rPr>
              <a:t>М.Горький</a:t>
            </a:r>
            <a:r>
              <a:rPr lang="ru-RU" sz="2400" dirty="0" smtClean="0">
                <a:solidFill>
                  <a:srgbClr val="002060"/>
                </a:solidFill>
              </a:rPr>
              <a:t> «Красавицы»</a:t>
            </a:r>
            <a:r>
              <a:rPr lang="ru-RU" sz="2400" dirty="0">
                <a:solidFill>
                  <a:srgbClr val="002060"/>
                </a:solidFill>
              </a:rPr>
              <a:t/>
            </a:r>
            <a:br>
              <a:rPr lang="ru-RU" sz="2400" dirty="0">
                <a:solidFill>
                  <a:srgbClr val="002060"/>
                </a:solidFill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31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deshow">
  <a:themeElements>
    <a:clrScheme name="Tradeshow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TM01859861[[fn=Выставка]]</Template>
  <TotalTime>155</TotalTime>
  <Words>162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Tradeshow</vt:lpstr>
      <vt:lpstr>Презентация PowerPoint</vt:lpstr>
      <vt:lpstr>Презентация PowerPoint</vt:lpstr>
      <vt:lpstr>   Задание 7 Анализ средств выразительности.  Укажите варианты ответов, в которых средством выразительности речи является фразеологизм.     1) Приходят новички и те, кто уже много раз слушал дедушку Пешеходова.  2) Эти засыпают вопросами, на которые он отвечает с великой охотой.  3) И оттого, что сыновья дедушки Пешеходова спят во всех братских могилах, детские горячие умы снова превращают их в былинных героев, готовых проснуться, когда пробьёт час!  4) Старик распрямляется, и вечный дым, стоящий в его глазах, развеивается.  5) А к тому времени уже готовы новые вопросы, и старик отвечает на них сдержанно и достойно.</vt:lpstr>
      <vt:lpstr>               Эпитет – Образное определение    Определение – член предложения, который отвечает на вопрос какой, чаще всего выражен прилагательным </vt:lpstr>
      <vt:lpstr>«Очень красивая молодая женщина взошла на палубу парохода. Пассажиры всех классов замерли от восторга и восхищения, глядя на нее. Молодые мужчины ждали ее улыбки и момента, когда она заговорит… И она, вытерев белоснежным платком прекрасное разгоряченное лицо, заговорила: .   .    </vt:lpstr>
      <vt:lpstr>Красивое прекрасное белоснежное молодое</vt:lpstr>
      <vt:lpstr>И она, …потерев спину о косяк двери, вытерев белоснежным платком прекрасное разгоряченное лицо, заговорила:  _ Уф, жаришша какая! Да ишо карасином ваняит…  Люди, восхищенные и одухотворенные красотой женщины, вдруг поникли и , разочарованные, вернулись к своим делам».                         М.Горький «Красавицы»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21 кабинет</cp:lastModifiedBy>
  <cp:revision>17</cp:revision>
  <dcterms:created xsi:type="dcterms:W3CDTF">2016-02-28T08:08:12Z</dcterms:created>
  <dcterms:modified xsi:type="dcterms:W3CDTF">2021-08-23T02:59:12Z</dcterms:modified>
</cp:coreProperties>
</file>